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97"/>
  </p:normalViewPr>
  <p:slideViewPr>
    <p:cSldViewPr snapToGrid="0" snapToObjects="1">
      <p:cViewPr varScale="1">
        <p:scale>
          <a:sx n="83" d="100"/>
          <a:sy n="83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ru.wikipedia.org/wiki/%D0%9E%D0%B1%D1%89%D0%B5%D0%BD%D0%B8%D0%B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ru.wikipedia.org/wiki/%D0%A0%D1%83%D0%B1%D0%B8%D0%BD%D1%88%D1%82%D0%B5%D0%B9%D0%BD,_%D0%A1%D0%B5%D1%80%D0%B3%D0%B5%D0%B9_%D0%9B%D0%B5%D0%BE%D0%BD%D0%B8%D0%B4%D0%BE%D0%B2%D0%B8%D1%87" TargetMode="External"/><Relationship Id="rId3" Type="http://schemas.openxmlformats.org/officeDocument/2006/relationships/hyperlink" Target="https://ru.wikipedia.org/wiki/%D0%91%D0%BE%D0%B4%D0%B0%D0%BB%D1%91%D0%B2,_%D0%90%D0%BB%D0%B5%D0%BA%D1%81%D0%B5%D0%B9_%D0%90%D0%BB%D0%B5%D0%BA%D1%81%D0%B0%D0%BD%D0%B4%D1%80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ru.wikipedia.org/wiki/%D0%A3%D1%81%D1%82%D0%B0%D0%BD%D0%BE%D0%B2%D0%BA%D0%B0_(%D0%BF%D1%81%D0%B8%D1%85%D0%BE%D0%BB%D0%BE%D0%B3%D0%B8%D1%8F)" TargetMode="External"/><Relationship Id="rId3" Type="http://schemas.openxmlformats.org/officeDocument/2006/relationships/hyperlink" Target="https://ru.wikipedia.org/wiki/%D0%AD%D1%84%D1%84%D0%B5%D0%BA%D1%82_%D0%BE%D1%80%D0%B5%D0%BE%D0%BB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0%B6%D0%BB%D0%B8%D1%87%D0%BD%D0%BE%D1%81%D1%82%D0%BD%D0%B0%D1%8F_%D0%BF%D0%B5%D1%80%D1%86%D0%B5%D0%BF%D1%86%D0%B8%D1%8F#cite_ref-2" TargetMode="External"/><Relationship Id="rId4" Type="http://schemas.openxmlformats.org/officeDocument/2006/relationships/hyperlink" Target="https://ru.wikipedia.org/wiki/%D0%A0%D1%83%D0%B1%D0%B8%D0%BD%D1%88%D1%82%D0%B5%D0%B9%D0%BD,_%D0%A1%D0%B5%D1%80%D0%B3%D0%B5%D0%B9_%D0%9B%D0%B5%D0%BE%D0%BD%D0%B8%D0%B4%D0%BE%D0%B2%D0%B8%D1%87" TargetMode="External"/><Relationship Id="rId5" Type="http://schemas.openxmlformats.org/officeDocument/2006/relationships/hyperlink" Target="https://ru.wikipedia.org/wiki/%D0%9C%D0%B5%D0%B6%D0%BB%D0%B8%D1%87%D0%BD%D0%BE%D1%81%D1%82%D0%BD%D0%B0%D1%8F_%D0%BF%D0%B5%D1%80%D1%86%D0%B5%D0%BF%D1%86%D0%B8%D1%8F#cite_ref-3" TargetMode="External"/><Relationship Id="rId6" Type="http://schemas.openxmlformats.org/officeDocument/2006/relationships/hyperlink" Target="https://ru.wikipedia.org/wiki/%D0%91%D0%BE%D0%B4%D0%B0%D0%BB%D1%91%D0%B2,_%D0%90%D0%BB%D0%B5%D0%BA%D1%81%D0%B5%D0%B9_%D0%90%D0%BB%D0%B5%D0%BA%D1%81%D0%B0%D0%BD%D0%B4%D1%80%D0%BE%D0%B2%D0%B8%D1%87" TargetMode="External"/><Relationship Id="rId7" Type="http://schemas.openxmlformats.org/officeDocument/2006/relationships/hyperlink" Target="https://ru.wikipedia.org/wiki/%D0%9C%D0%B5%D0%B6%D0%BB%D0%B8%D1%87%D0%BD%D0%BE%D1%81%D1%82%D0%BD%D0%B0%D1%8F_%D0%BF%D0%B5%D1%80%D1%86%D0%B5%D0%BF%D1%86%D0%B8%D1%8F#cite_ref-4" TargetMode="External"/><Relationship Id="rId8" Type="http://schemas.openxmlformats.org/officeDocument/2006/relationships/hyperlink" Target="https://ru.wikipedia.org/wiki/%D0%9C%D0%B5%D0%B6%D0%BB%D0%B8%D1%87%D0%BD%D0%BE%D1%81%D1%82%D0%BD%D0%B0%D1%8F_%D0%BF%D0%B5%D1%80%D1%86%D0%B5%D0%BF%D1%86%D0%B8%D1%8F#cite_ref-5" TargetMode="External"/><Relationship Id="rId9" Type="http://schemas.openxmlformats.org/officeDocument/2006/relationships/hyperlink" Target="https://ru.wikipedia.org/wiki/%D0%9C%D0%B5%D0%B6%D0%BB%D0%B8%D1%87%D0%BD%D0%BE%D1%81%D1%82%D0%BD%D0%B0%D1%8F_%D0%BF%D0%B5%D1%80%D1%86%D0%B5%D0%BF%D1%86%D0%B8%D1%8F#cite_ref-6" TargetMode="External"/><Relationship Id="rId10" Type="http://schemas.openxmlformats.org/officeDocument/2006/relationships/hyperlink" Target="https://ru.wikipedia.org/wiki/%D0%9F%D0%B5%D1%82%D1%80%D0%BE%D0%B2%D1%81%D0%BA%D0%B0%D1%8F,_%D0%9B%D0%B0%D1%80%D0%B8%D1%81%D0%B0_%D0%90%D0%BD%D0%B4%D1%80%D0%B5%D0%B5%D0%B2%D0%BD%D0%B0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ru.wikipedia.org/wiki/%D0%90%D0%BD%D0%B4%D1%80%D0%B5%D0%B5%D0%B2%D0%B0,_%D0%93%D0%B0%D0%BB%D0%B8%D0%BD%D0%B0_%D0%9C%D0%B8%D1%85%D0%B0%D0%B9%D0%BB%D0%BE%D0%B2%D0%BD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Межличностное восприятие в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2373" y="631033"/>
            <a:ext cx="84310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222222"/>
                </a:solidFill>
                <a:latin typeface="Arial" charset="0"/>
              </a:rPr>
              <a:t>Межличностная перцепция</a:t>
            </a:r>
            <a:r>
              <a:rPr lang="ru-RU" sz="2800" dirty="0">
                <a:solidFill>
                  <a:srgbClr val="222222"/>
                </a:solidFill>
                <a:latin typeface="Arial" charset="0"/>
              </a:rPr>
              <a:t> — одна из сторон </a:t>
            </a:r>
            <a:r>
              <a:rPr lang="ru-RU" sz="2800" dirty="0">
                <a:solidFill>
                  <a:srgbClr val="0B0080"/>
                </a:solidFill>
                <a:latin typeface="Arial" charset="0"/>
                <a:hlinkClick r:id="rId2" tooltip="Общение"/>
              </a:rPr>
              <a:t>общения</a:t>
            </a:r>
            <a:r>
              <a:rPr lang="ru-RU" sz="2800" dirty="0">
                <a:solidFill>
                  <a:srgbClr val="222222"/>
                </a:solidFill>
                <a:latin typeface="Arial" charset="0"/>
              </a:rPr>
              <a:t> наряду с общением как обменом информацией и общением как </a:t>
            </a:r>
            <a:r>
              <a:rPr lang="ru-RU" sz="2800">
                <a:solidFill>
                  <a:srgbClr val="222222"/>
                </a:solidFill>
                <a:latin typeface="Arial" charset="0"/>
              </a:rPr>
              <a:t>обмен </a:t>
            </a:r>
            <a:r>
              <a:rPr lang="ru-RU" sz="2800" smtClean="0">
                <a:solidFill>
                  <a:srgbClr val="222222"/>
                </a:solidFill>
                <a:latin typeface="Arial" charset="0"/>
              </a:rPr>
              <a:t>взаимодействием, </a:t>
            </a:r>
            <a:r>
              <a:rPr lang="ru-RU" sz="2800" dirty="0">
                <a:solidFill>
                  <a:srgbClr val="222222"/>
                </a:solidFill>
                <a:latin typeface="Arial" charset="0"/>
              </a:rPr>
              <a:t>которая подчеркивает особое значение активности субъекта, роли ожиданий, желаний, намерений, прошлого опыта в качестве специфичных детерминант воспринимаемой ситуации.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6032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8353" y="889844"/>
            <a:ext cx="929898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22222"/>
                </a:solidFill>
                <a:latin typeface="Arial" charset="0"/>
              </a:rPr>
              <a:t>Восприятие партнера по общению раскрывается в процессах социальной перцепции разных видов, одни из которых могут быть отнесены к области межличностной перцепции, например, когда индивид воспринимает другого индивида, принадлежащего к «своей» группе или когда индивид воспринимает другого индивида, принадлежащего к «чужой» группе. В этих случаях целесообразнее говорить не вообще о социальной перцепции, а о межличностной перцепции, или восприятии человеком </a:t>
            </a:r>
            <a:r>
              <a:rPr lang="ru-RU" sz="2000" b="1" dirty="0" smtClean="0">
                <a:solidFill>
                  <a:srgbClr val="222222"/>
                </a:solidFill>
                <a:latin typeface="Arial" charset="0"/>
              </a:rPr>
              <a:t>человека</a:t>
            </a:r>
            <a:r>
              <a:rPr lang="en-US" sz="2000" b="1" baseline="30000" dirty="0" smtClean="0">
                <a:solidFill>
                  <a:srgbClr val="0B0080"/>
                </a:solidFill>
                <a:latin typeface="Arial" charset="0"/>
              </a:rPr>
              <a:t>.</a:t>
            </a:r>
            <a:r>
              <a:rPr lang="en-US" sz="2000" b="1" dirty="0" smtClean="0">
                <a:solidFill>
                  <a:srgbClr val="0B0080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rgbClr val="222222"/>
                </a:solidFill>
                <a:latin typeface="Arial" charset="0"/>
              </a:rPr>
              <a:t>Для </a:t>
            </a:r>
            <a:r>
              <a:rPr lang="ru-RU" sz="2000" b="1" dirty="0">
                <a:solidFill>
                  <a:srgbClr val="222222"/>
                </a:solidFill>
                <a:latin typeface="Arial" charset="0"/>
              </a:rPr>
              <a:t>процесса межличностного восприятия характерна определенная направленность как селективность, избирательность. В данном случае в восприятие другого человека включаются, прежде всего, не его внешние, физические характеристики, а преимущественно его личностные характеристики.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12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454" y="613111"/>
            <a:ext cx="1015138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B0080"/>
                </a:solidFill>
                <a:latin typeface="Arial" charset="0"/>
                <a:hlinkClick r:id="rId2" tooltip="Рубинштейн, Сергей Леонидович"/>
              </a:rPr>
              <a:t>С. Л. </a:t>
            </a:r>
            <a:r>
              <a:rPr lang="ru-RU" b="1" dirty="0" smtClean="0">
                <a:solidFill>
                  <a:srgbClr val="0B0080"/>
                </a:solidFill>
                <a:latin typeface="Arial" charset="0"/>
                <a:hlinkClick r:id="rId2" tooltip="Рубинштейн, Сергей Леонидович"/>
              </a:rPr>
              <a:t>Рубинштейн</a:t>
            </a:r>
            <a:r>
              <a:rPr lang="en-US" b="1" baseline="30000" dirty="0">
                <a:solidFill>
                  <a:srgbClr val="0B008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222222"/>
                </a:solidFill>
                <a:latin typeface="Arial" charset="0"/>
              </a:rPr>
              <a:t>сравнивает </a:t>
            </a:r>
            <a:r>
              <a:rPr lang="ru-RU" b="1" dirty="0">
                <a:solidFill>
                  <a:srgbClr val="222222"/>
                </a:solidFill>
                <a:latin typeface="Arial" charset="0"/>
              </a:rPr>
              <a:t>процесс восприятия другого человека с «чтением». Процесс «чтения» идет в направлении от восприятия внешней данности человека, его внешнего поведения, составляя тем самым некоторый текст, к раскрытию и пониманию смыслов этого теста.</a:t>
            </a:r>
          </a:p>
          <a:p>
            <a:r>
              <a:rPr lang="ru-RU" b="1" dirty="0">
                <a:solidFill>
                  <a:srgbClr val="222222"/>
                </a:solidFill>
                <a:latin typeface="Arial" charset="0"/>
              </a:rPr>
              <a:t>Представление, образ другого человека может существенно изменяться в зависимости от заранее известной о нем информации, например, профессии. </a:t>
            </a:r>
            <a:r>
              <a:rPr lang="ru-RU" b="1" dirty="0" smtClean="0">
                <a:solidFill>
                  <a:srgbClr val="0B0080"/>
                </a:solidFill>
                <a:latin typeface="Arial" charset="0"/>
                <a:hlinkClick r:id="rId3" tooltip="Бодалёв, Алексей Александрович"/>
              </a:rPr>
              <a:t>А.А.Бодалев</a:t>
            </a:r>
            <a:r>
              <a:rPr lang="en-US" b="1" dirty="0" smtClean="0">
                <a:solidFill>
                  <a:srgbClr val="0B008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222222"/>
                </a:solidFill>
                <a:latin typeface="Arial" charset="0"/>
              </a:rPr>
              <a:t>провел </a:t>
            </a:r>
            <a:r>
              <a:rPr lang="ru-RU" b="1" dirty="0">
                <a:solidFill>
                  <a:srgbClr val="222222"/>
                </a:solidFill>
                <a:latin typeface="Arial" charset="0"/>
              </a:rPr>
              <a:t>эксперимент, который выявил роль предварительного знания о человеке в формировании впечатления о нем. Суть эксперимента заключалась в том, что испытуемым предъявлялась фотография одного и того же человека, но одной группе испытуемых сообщалось, что на портрете изображен преступник, а другой группе говорилось, что на фотографии лицо крупного ученого. После показа фотографии каждого испытуемого просили словесно описать изображенного на ней человека. В случае, когда испытуемые считали, что на портрете лицо преступника, они приписывали глубоко посаженным глазам значение затаенной злобы, а выдающемуся подбородку значение решимости "идти до конца" в преступлении. Группа испытуемых, которая считала, что на портрете выдающийся ученый, тем же глубоко посаженным глазам придавали другой значение, а именно, глубины мысли, а тот же выдающийся подбородок свидетельствовал о силе воли в преодолении трудностей на пути </a:t>
            </a:r>
            <a:r>
              <a:rPr lang="ru-RU" b="1" dirty="0" smtClean="0">
                <a:solidFill>
                  <a:srgbClr val="222222"/>
                </a:solidFill>
                <a:latin typeface="Arial" charset="0"/>
              </a:rPr>
              <a:t>познания.</a:t>
            </a:r>
            <a:r>
              <a:rPr lang="en-US" b="1" dirty="0" smtClean="0">
                <a:solidFill>
                  <a:srgbClr val="222222"/>
                </a:solidFill>
                <a:latin typeface="Arial" charset="0"/>
              </a:rPr>
              <a:t> T</a:t>
            </a:r>
            <a:r>
              <a:rPr lang="ru-RU" b="1" dirty="0" err="1" smtClean="0">
                <a:solidFill>
                  <a:srgbClr val="222222"/>
                </a:solidFill>
                <a:latin typeface="Arial" charset="0"/>
              </a:rPr>
              <a:t>аким</a:t>
            </a:r>
            <a:r>
              <a:rPr lang="ru-RU" b="1" dirty="0" smtClean="0">
                <a:solidFill>
                  <a:srgbClr val="222222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222222"/>
                </a:solidFill>
                <a:latin typeface="Arial" charset="0"/>
              </a:rPr>
              <a:t>образом, в образ другого человека может включаться содержание, которое не дано непосредственно, чувственно, а задано в слове. Этот эксперимент позволит выявить важную роль эффекта установки при формировании первого впечатления о незнакомом человеке.</a:t>
            </a:r>
            <a:endParaRPr lang="ru-RU" b="1" i="0" u="none" strike="noStrike" dirty="0">
              <a:solidFill>
                <a:srgbClr val="22222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1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977" y="976393"/>
            <a:ext cx="115772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0B0080"/>
                </a:solidFill>
                <a:latin typeface="Arial" charset="0"/>
                <a:hlinkClick r:id="rId2" tooltip="Установка (психология)"/>
              </a:rPr>
              <a:t>Эффект установки</a:t>
            </a:r>
            <a:endParaRPr lang="ru-RU" sz="2000" dirty="0">
              <a:solidFill>
                <a:srgbClr val="222222"/>
              </a:solidFill>
              <a:latin typeface="Arial" charset="0"/>
            </a:endParaRPr>
          </a:p>
          <a:p>
            <a:r>
              <a:rPr lang="ru-RU" sz="2000" dirty="0">
                <a:solidFill>
                  <a:srgbClr val="222222"/>
                </a:solidFill>
                <a:latin typeface="Arial" charset="0"/>
              </a:rPr>
              <a:t>возникает при формировании первого впечатления при восприятии незнакомого человека, значение данного эффекта при формировании первого впечатления было показано в классическом эксперименте </a:t>
            </a:r>
            <a:r>
              <a:rPr lang="ru-RU" sz="2000" dirty="0" err="1">
                <a:solidFill>
                  <a:srgbClr val="222222"/>
                </a:solidFill>
                <a:latin typeface="Arial" charset="0"/>
              </a:rPr>
              <a:t>А.А.Бодалева</a:t>
            </a:r>
            <a:r>
              <a:rPr lang="ru-RU" sz="2000" dirty="0">
                <a:solidFill>
                  <a:srgbClr val="222222"/>
                </a:solidFill>
                <a:latin typeface="Arial" charset="0"/>
              </a:rPr>
              <a:t> (</a:t>
            </a:r>
            <a:r>
              <a:rPr lang="ru-RU" sz="2000" dirty="0" err="1">
                <a:solidFill>
                  <a:srgbClr val="222222"/>
                </a:solidFill>
                <a:latin typeface="Arial" charset="0"/>
              </a:rPr>
              <a:t>см.выше</a:t>
            </a:r>
            <a:r>
              <a:rPr lang="ru-RU" sz="2000" dirty="0">
                <a:solidFill>
                  <a:srgbClr val="222222"/>
                </a:solidFill>
                <a:latin typeface="Arial" charset="0"/>
              </a:rPr>
              <a:t>). Изучение этого эффекта ставит перед исследователями вопросы: насколько точно первое впечатление, какой срок оптимален для составления более или менее адекватного образа другого человека, какие еще факторы могут влиять на межличностное восприятие?\</a:t>
            </a:r>
          </a:p>
          <a:p>
            <a:r>
              <a:rPr lang="ru-RU" sz="2000" b="1" i="1" dirty="0">
                <a:solidFill>
                  <a:srgbClr val="0B0080"/>
                </a:solidFill>
                <a:latin typeface="Arial" charset="0"/>
                <a:hlinkClick r:id="rId3" tooltip="Эффект ореола"/>
              </a:rPr>
              <a:t>Эффект ореола</a:t>
            </a:r>
            <a:endParaRPr lang="ru-RU" sz="2000" dirty="0">
              <a:solidFill>
                <a:srgbClr val="222222"/>
              </a:solidFill>
              <a:latin typeface="Arial" charset="0"/>
            </a:endParaRPr>
          </a:p>
          <a:p>
            <a:r>
              <a:rPr lang="ru-RU" sz="2000" b="1" i="1" dirty="0">
                <a:solidFill>
                  <a:srgbClr val="222222"/>
                </a:solidFill>
                <a:latin typeface="Arial" charset="0"/>
              </a:rPr>
              <a:t>Эффект «первичности» и новизны</a:t>
            </a:r>
            <a:endParaRPr lang="ru-RU" sz="2000" dirty="0">
              <a:solidFill>
                <a:srgbClr val="222222"/>
              </a:solidFill>
              <a:latin typeface="Arial" charset="0"/>
            </a:endParaRPr>
          </a:p>
          <a:p>
            <a:r>
              <a:rPr lang="ru-RU" sz="2000" dirty="0">
                <a:solidFill>
                  <a:srgbClr val="222222"/>
                </a:solidFill>
                <a:latin typeface="Arial" charset="0"/>
              </a:rPr>
              <a:t>Данный эффект подчеркивает важность порядка предъявления о человеке для составления представления о нем. Ранее предъявляемая информация о человеке рассматривается как «первичная», а поздно предъявляемая – как «новая».</a:t>
            </a:r>
          </a:p>
          <a:p>
            <a:r>
              <a:rPr lang="ru-RU" sz="2000" dirty="0">
                <a:solidFill>
                  <a:srgbClr val="222222"/>
                </a:solidFill>
                <a:latin typeface="Arial" charset="0"/>
              </a:rPr>
              <a:t>Так, эффект первичности возникает, когда предъявленная ранее информация начинает возобладать при характеристике незнакомого человека. Эффект новизны, в свою очередь, возникает, когда последняя информация, являющейся новой, воспринимается как более важная, этот эффект возникает при восприятии уже знакомого человека</a:t>
            </a:r>
            <a:r>
              <a:rPr lang="ru-RU" sz="2000" dirty="0" smtClean="0">
                <a:solidFill>
                  <a:srgbClr val="222222"/>
                </a:solidFill>
                <a:latin typeface="Arial" charset="0"/>
              </a:rPr>
              <a:t>.</a:t>
            </a:r>
            <a:endParaRPr lang="ru-RU" sz="2000" dirty="0">
              <a:solidFill>
                <a:srgbClr val="22222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0414" y="1166843"/>
            <a:ext cx="102598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solidFill>
                  <a:srgbClr val="222222"/>
                </a:solidFill>
                <a:latin typeface="Arial" charset="0"/>
              </a:rPr>
              <a:t>Стереотипизация</a:t>
            </a:r>
            <a:endParaRPr lang="ru-RU" dirty="0">
              <a:solidFill>
                <a:srgbClr val="222222"/>
              </a:solidFill>
              <a:latin typeface="Arial" charset="0"/>
            </a:endParaRPr>
          </a:p>
          <a:p>
            <a:r>
              <a:rPr lang="ru-RU" sz="2400" b="1" dirty="0">
                <a:solidFill>
                  <a:srgbClr val="222222"/>
                </a:solidFill>
                <a:latin typeface="Arial" charset="0"/>
              </a:rPr>
              <a:t>В общем виде, стереотип - это устойчивый образ какого-либо объекта или субъекта, характеризующийся «</a:t>
            </a:r>
            <a:r>
              <a:rPr lang="ru-RU" sz="2400" b="1" dirty="0" err="1">
                <a:solidFill>
                  <a:srgbClr val="222222"/>
                </a:solidFill>
                <a:latin typeface="Arial" charset="0"/>
              </a:rPr>
              <a:t>сокращенностью</a:t>
            </a:r>
            <a:r>
              <a:rPr lang="ru-RU" sz="2400" b="1" dirty="0">
                <a:solidFill>
                  <a:srgbClr val="222222"/>
                </a:solidFill>
                <a:latin typeface="Arial" charset="0"/>
              </a:rPr>
              <a:t>», то есть этот образ является в некотором смысле упрощенным, ограниченным, усеченным. Следовательно, </a:t>
            </a:r>
            <a:r>
              <a:rPr lang="ru-RU" sz="2400" b="1" dirty="0" err="1">
                <a:solidFill>
                  <a:srgbClr val="222222"/>
                </a:solidFill>
                <a:latin typeface="Arial" charset="0"/>
              </a:rPr>
              <a:t>стереотипизация</a:t>
            </a:r>
            <a:r>
              <a:rPr lang="ru-RU" sz="2400" b="1" dirty="0">
                <a:solidFill>
                  <a:srgbClr val="222222"/>
                </a:solidFill>
                <a:latin typeface="Arial" charset="0"/>
              </a:rPr>
              <a:t> – это тенденция строить заключения о человеке по сходству с предшествующим опытом взаимодействия с ним, не смущаясь ограниченности этого опыта. </a:t>
            </a:r>
          </a:p>
          <a:p>
            <a:r>
              <a:rPr lang="ru-RU" sz="2400" b="1" dirty="0">
                <a:solidFill>
                  <a:srgbClr val="222222"/>
                </a:solidFill>
                <a:latin typeface="Arial" charset="0"/>
              </a:rPr>
              <a:t>Таким образом, стереотип в познание людьми друг друга упрощает процесс познания другого человека. Закрепленные в образе черты человека не позволяют развиваться, уточняться образу другого. В случае, если закрепленные черты начинают заменяться оценкой, стереотип превращается в предубеждение.</a:t>
            </a:r>
            <a:endParaRPr lang="ru-RU" sz="2400" b="1" dirty="0">
              <a:solidFill>
                <a:srgbClr val="22222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8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976" y="1720840"/>
            <a:ext cx="8927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>
                <a:solidFill>
                  <a:srgbClr val="0B0080"/>
                </a:solidFill>
                <a:hlinkClick r:id="rId2" tooltip="Андреева, Галина Михайловна"/>
              </a:rPr>
              <a:t>Андреева Г. М.</a:t>
            </a:r>
            <a:r>
              <a:rPr lang="ru-RU" dirty="0"/>
              <a:t> Социальная психология. М.: Аспект Пресс, 2009 — с. 116—134 </a:t>
            </a:r>
            <a:r>
              <a:rPr lang="ru-RU" dirty="0">
                <a:solidFill>
                  <a:srgbClr val="0B0080"/>
                </a:solidFill>
                <a:hlinkClick r:id="rId3" tooltip="Обратно к тексту"/>
              </a:rPr>
              <a:t>↑</a:t>
            </a:r>
            <a:r>
              <a:rPr lang="ru-RU" dirty="0"/>
              <a:t> </a:t>
            </a:r>
            <a:r>
              <a:rPr lang="ru-RU" dirty="0">
                <a:solidFill>
                  <a:srgbClr val="0B0080"/>
                </a:solidFill>
                <a:hlinkClick r:id="rId4" tooltip="Рубинштейн, Сергей Леонидович"/>
              </a:rPr>
              <a:t>С. Л. Рубинштейн</a:t>
            </a:r>
            <a:r>
              <a:rPr lang="ru-RU" dirty="0"/>
              <a:t> Принципы и пути развития психологии. М., 1960. — с. 180</a:t>
            </a:r>
            <a:r>
              <a:rPr lang="ru-RU" dirty="0">
                <a:solidFill>
                  <a:srgbClr val="0B0080"/>
                </a:solidFill>
                <a:hlinkClick r:id="rId5" tooltip="Обратно к тексту"/>
              </a:rPr>
              <a:t>↑</a:t>
            </a:r>
            <a:r>
              <a:rPr lang="ru-RU" dirty="0"/>
              <a:t> </a:t>
            </a:r>
            <a:r>
              <a:rPr lang="ru-RU" i="1" dirty="0">
                <a:solidFill>
                  <a:srgbClr val="0B0080"/>
                </a:solidFill>
                <a:hlinkClick r:id="rId6" tooltip="Бодалёв, Алексей Александрович"/>
              </a:rPr>
              <a:t>А.А.Бодалев</a:t>
            </a:r>
            <a:r>
              <a:rPr lang="ru-RU" i="1" dirty="0"/>
              <a:t>.</a:t>
            </a:r>
            <a:r>
              <a:rPr lang="ru-RU" dirty="0"/>
              <a:t> Восприятие и понимание человека человеком. — Московского университета, 1982. — 200 с.</a:t>
            </a:r>
            <a:r>
              <a:rPr lang="ru-RU" dirty="0">
                <a:solidFill>
                  <a:srgbClr val="0B0080"/>
                </a:solidFill>
                <a:hlinkClick r:id="rId7" tooltip="Обратно к тексту"/>
              </a:rPr>
              <a:t>↑</a:t>
            </a:r>
            <a:r>
              <a:rPr lang="ru-RU" dirty="0"/>
              <a:t> Жуков Ю. М. Проблемы измерения точности межличностного восприятия //Вестник </a:t>
            </a:r>
            <a:r>
              <a:rPr lang="ru-RU" dirty="0" err="1"/>
              <a:t>Моск</a:t>
            </a:r>
            <a:r>
              <a:rPr lang="ru-RU" dirty="0"/>
              <a:t>. ун-та. Психология. 1978. № 1 — с. 114—125 </a:t>
            </a:r>
            <a:r>
              <a:rPr lang="ru-RU" dirty="0">
                <a:solidFill>
                  <a:srgbClr val="0B0080"/>
                </a:solidFill>
                <a:hlinkClick r:id="rId8" tooltip="Обратно к тексту"/>
              </a:rPr>
              <a:t>↑</a:t>
            </a:r>
            <a:r>
              <a:rPr lang="ru-RU" dirty="0"/>
              <a:t> Соловьева О. В. Обратная связь в межличностном общении. М., 1992.</a:t>
            </a:r>
            <a:r>
              <a:rPr lang="ru-RU" dirty="0">
                <a:solidFill>
                  <a:srgbClr val="0B0080"/>
                </a:solidFill>
                <a:hlinkClick r:id="rId9" tooltip="Обратно к тексту"/>
              </a:rPr>
              <a:t>↑</a:t>
            </a:r>
            <a:r>
              <a:rPr lang="ru-RU" dirty="0"/>
              <a:t> </a:t>
            </a:r>
            <a:r>
              <a:rPr lang="ru-RU" dirty="0">
                <a:solidFill>
                  <a:srgbClr val="0B0080"/>
                </a:solidFill>
                <a:hlinkClick r:id="rId10" tooltip="Петровская, Лариса Андреевна"/>
              </a:rPr>
              <a:t>Петровская Л. А.</a:t>
            </a:r>
            <a:r>
              <a:rPr lang="ru-RU" dirty="0"/>
              <a:t> Компетентность в общении. М., 1989.</a:t>
            </a:r>
          </a:p>
        </p:txBody>
      </p:sp>
    </p:spTree>
    <p:extLst>
      <p:ext uri="{BB962C8B-B14F-4D97-AF65-F5344CB8AC3E}">
        <p14:creationId xmlns:p14="http://schemas.microsoft.com/office/powerpoint/2010/main" val="85975943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19</TotalTime>
  <Words>325</Words>
  <Application>Microsoft Macintosh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Rockwell</vt:lpstr>
      <vt:lpstr>Wingdings</vt:lpstr>
      <vt:lpstr>Atlas</vt:lpstr>
      <vt:lpstr>Межличностное восприятие в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Межличностное восприятие в организации</dc:title>
  <dc:creator>пользователь Microsoft Office</dc:creator>
  <cp:lastModifiedBy>пользователь Microsoft Office</cp:lastModifiedBy>
  <cp:revision>2</cp:revision>
  <dcterms:created xsi:type="dcterms:W3CDTF">2019-11-14T18:34:54Z</dcterms:created>
  <dcterms:modified xsi:type="dcterms:W3CDTF">2019-11-14T18:53:58Z</dcterms:modified>
</cp:coreProperties>
</file>